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7" r:id="rId4"/>
    <p:sldId id="269" r:id="rId5"/>
    <p:sldId id="271" r:id="rId6"/>
    <p:sldId id="268" r:id="rId7"/>
    <p:sldId id="266" r:id="rId8"/>
    <p:sldId id="273" r:id="rId9"/>
    <p:sldId id="272" r:id="rId10"/>
    <p:sldId id="270" r:id="rId11"/>
    <p:sldId id="267" r:id="rId12"/>
    <p:sldId id="265" r:id="rId13"/>
    <p:sldId id="259" r:id="rId14"/>
    <p:sldId id="261" r:id="rId15"/>
    <p:sldId id="263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044" y="-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43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434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154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726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286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711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61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903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29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64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94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B0004-9552-40CE-9B30-A3EEF774FC2D}" type="datetimeFigureOut">
              <a:rPr lang="ru-RU" smtClean="0"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55E2E-43AA-4F35-AA5B-0F734FB27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39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Comic Sans MS" panose="030F0702030302020204" pitchFamily="66" charset="0"/>
              </a:rPr>
              <a:t>	</a:t>
            </a:r>
          </a:p>
          <a:p>
            <a:pPr marL="0" indent="0">
              <a:buNone/>
            </a:pPr>
            <a:r>
              <a:rPr lang="ru-RU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	</a:t>
            </a:r>
            <a:r>
              <a:rPr lang="ru-RU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Больше дела, меньше слов.</a:t>
            </a:r>
          </a:p>
          <a:p>
            <a:pPr marL="0" indent="0">
              <a:buNone/>
            </a:pP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	</a:t>
            </a:r>
            <a:r>
              <a:rPr lang="ru-RU" sz="4000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Повторенье – мать ученья.</a:t>
            </a:r>
            <a:endParaRPr lang="ru-RU" sz="4000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C:\Users\Пользователь\Desktop\Лена\рисунки\чертеж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9906">
            <a:off x="378904" y="573844"/>
            <a:ext cx="23050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Лена\рисунки\рао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0548">
            <a:off x="5940152" y="4274096"/>
            <a:ext cx="2432993" cy="209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2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0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424936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</a:t>
            </a:r>
            <a:r>
              <a:rPr lang="ru-RU" sz="4000" b="1" dirty="0" smtClean="0">
                <a:solidFill>
                  <a:srgbClr val="FF0000"/>
                </a:solidFill>
              </a:rPr>
              <a:t>6 + 3 = </a:t>
            </a:r>
            <a:r>
              <a:rPr lang="ru-RU" sz="4000" b="1" dirty="0" smtClean="0">
                <a:solidFill>
                  <a:srgbClr val="002060"/>
                </a:solidFill>
              </a:rPr>
              <a:t>9</a:t>
            </a:r>
            <a:r>
              <a:rPr lang="ru-RU" sz="4000" b="1" dirty="0" smtClean="0">
                <a:solidFill>
                  <a:srgbClr val="FF0000"/>
                </a:solidFill>
              </a:rPr>
              <a:t>         8 – 4 =  </a:t>
            </a:r>
            <a:r>
              <a:rPr lang="ru-RU" sz="4000" b="1" dirty="0" smtClean="0">
                <a:solidFill>
                  <a:srgbClr val="002060"/>
                </a:solidFill>
              </a:rPr>
              <a:t>4</a:t>
            </a:r>
            <a:r>
              <a:rPr lang="ru-RU" sz="4000" b="1" dirty="0" smtClean="0">
                <a:solidFill>
                  <a:srgbClr val="FF0000"/>
                </a:solidFill>
              </a:rPr>
              <a:t>           5 - 4 = </a:t>
            </a:r>
            <a:r>
              <a:rPr lang="ru-RU" sz="4000" b="1" dirty="0" smtClean="0">
                <a:solidFill>
                  <a:srgbClr val="002060"/>
                </a:solidFill>
              </a:rPr>
              <a:t>1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    4 + 2= </a:t>
            </a:r>
            <a:r>
              <a:rPr lang="ru-RU" sz="4000" b="1" dirty="0" smtClean="0">
                <a:solidFill>
                  <a:srgbClr val="002060"/>
                </a:solidFill>
              </a:rPr>
              <a:t>6</a:t>
            </a:r>
            <a:r>
              <a:rPr lang="ru-RU" sz="4000" b="1" dirty="0" smtClean="0">
                <a:solidFill>
                  <a:srgbClr val="FF0000"/>
                </a:solidFill>
              </a:rPr>
              <a:t>          7 </a:t>
            </a:r>
            <a:r>
              <a:rPr lang="ru-RU" sz="4000" b="1" dirty="0">
                <a:solidFill>
                  <a:srgbClr val="FF0000"/>
                </a:solidFill>
              </a:rPr>
              <a:t>+</a:t>
            </a:r>
            <a:r>
              <a:rPr lang="ru-RU" sz="4000" b="1" dirty="0" smtClean="0">
                <a:solidFill>
                  <a:srgbClr val="FF0000"/>
                </a:solidFill>
              </a:rPr>
              <a:t> 2 =  </a:t>
            </a:r>
            <a:r>
              <a:rPr lang="ru-RU" sz="4000" b="1" dirty="0" smtClean="0">
                <a:solidFill>
                  <a:srgbClr val="002060"/>
                </a:solidFill>
              </a:rPr>
              <a:t>9</a:t>
            </a:r>
            <a:r>
              <a:rPr lang="ru-RU" sz="4000" b="1" dirty="0" smtClean="0">
                <a:solidFill>
                  <a:srgbClr val="FF0000"/>
                </a:solidFill>
              </a:rPr>
              <a:t>           6 – 2 = </a:t>
            </a:r>
            <a:r>
              <a:rPr lang="ru-RU" sz="4000" b="1" dirty="0" smtClean="0">
                <a:solidFill>
                  <a:srgbClr val="002060"/>
                </a:solidFill>
              </a:rPr>
              <a:t>4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 smtClean="0"/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  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6 – 1 + 3 = </a:t>
            </a:r>
            <a:r>
              <a:rPr lang="ru-RU" sz="4000" b="1" dirty="0" smtClean="0">
                <a:solidFill>
                  <a:srgbClr val="FF0000"/>
                </a:solidFill>
              </a:rPr>
              <a:t>8</a:t>
            </a:r>
            <a:r>
              <a:rPr lang="ru-RU" sz="4000" b="1" dirty="0" smtClean="0">
                <a:solidFill>
                  <a:srgbClr val="002060"/>
                </a:solidFill>
              </a:rPr>
              <a:t>                4 +  3 </a:t>
            </a:r>
            <a:r>
              <a:rPr lang="en-US" sz="4000" b="1" dirty="0">
                <a:solidFill>
                  <a:srgbClr val="FF0000"/>
                </a:solidFill>
              </a:rPr>
              <a:t>&gt;</a:t>
            </a:r>
            <a:r>
              <a:rPr lang="ru-RU" sz="4000" b="1" dirty="0" smtClean="0">
                <a:solidFill>
                  <a:srgbClr val="002060"/>
                </a:solidFill>
              </a:rPr>
              <a:t> 5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8 - 2 – 3 = </a:t>
            </a:r>
            <a:r>
              <a:rPr lang="en-US" sz="4000" b="1" dirty="0" smtClean="0">
                <a:solidFill>
                  <a:srgbClr val="FF0000"/>
                </a:solidFill>
              </a:rPr>
              <a:t>3</a:t>
            </a:r>
            <a:r>
              <a:rPr lang="ru-RU" sz="4000" b="1" dirty="0" smtClean="0">
                <a:solidFill>
                  <a:srgbClr val="002060"/>
                </a:solidFill>
              </a:rPr>
              <a:t>                 5 – 2  </a:t>
            </a:r>
            <a:r>
              <a:rPr lang="en-US" sz="4000" b="1" dirty="0" smtClean="0">
                <a:solidFill>
                  <a:srgbClr val="FF0000"/>
                </a:solidFill>
              </a:rPr>
              <a:t>&lt;</a:t>
            </a:r>
            <a:r>
              <a:rPr lang="ru-RU" sz="4000" b="1" dirty="0" smtClean="0">
                <a:solidFill>
                  <a:srgbClr val="002060"/>
                </a:solidFill>
              </a:rPr>
              <a:t> 6</a:t>
            </a:r>
            <a:endParaRPr lang="ru-RU" sz="4000" b="1" dirty="0">
              <a:solidFill>
                <a:srgbClr val="00206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92235" y="3123100"/>
            <a:ext cx="7992888" cy="0"/>
          </a:xfrm>
          <a:prstGeom prst="line">
            <a:avLst/>
          </a:prstGeom>
          <a:ln w="2857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03648" y="36450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5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35728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7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2624" y="43651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6932" y="43594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6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424936" cy="568863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</a:t>
            </a:r>
            <a:r>
              <a:rPr lang="ru-RU" sz="3600" b="1" dirty="0" smtClean="0">
                <a:solidFill>
                  <a:srgbClr val="FF0000"/>
                </a:solidFill>
              </a:rPr>
              <a:t>7 + 2 = </a:t>
            </a:r>
            <a:r>
              <a:rPr lang="ru-RU" sz="3600" b="1" dirty="0" smtClean="0">
                <a:solidFill>
                  <a:srgbClr val="002060"/>
                </a:solidFill>
              </a:rPr>
              <a:t>9 </a:t>
            </a:r>
            <a:r>
              <a:rPr lang="ru-RU" sz="3600" b="1" dirty="0" smtClean="0">
                <a:solidFill>
                  <a:srgbClr val="FF0000"/>
                </a:solidFill>
              </a:rPr>
              <a:t>          8 – 3 =</a:t>
            </a:r>
            <a:r>
              <a:rPr lang="ru-RU" sz="3600" b="1" dirty="0" smtClean="0">
                <a:solidFill>
                  <a:srgbClr val="002060"/>
                </a:solidFill>
              </a:rPr>
              <a:t> 5              </a:t>
            </a:r>
            <a:r>
              <a:rPr lang="ru-RU" sz="3600" b="1" dirty="0" smtClean="0">
                <a:solidFill>
                  <a:srgbClr val="FF0000"/>
                </a:solidFill>
              </a:rPr>
              <a:t>5 + 4 = </a:t>
            </a:r>
            <a:r>
              <a:rPr lang="ru-RU" sz="3600" b="1" dirty="0" smtClean="0">
                <a:solidFill>
                  <a:srgbClr val="002060"/>
                </a:solidFill>
              </a:rPr>
              <a:t>9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  3 + 4 = </a:t>
            </a:r>
            <a:r>
              <a:rPr lang="ru-RU" sz="3600" b="1" dirty="0" smtClean="0">
                <a:solidFill>
                  <a:srgbClr val="002060"/>
                </a:solidFill>
              </a:rPr>
              <a:t>7  </a:t>
            </a:r>
            <a:r>
              <a:rPr lang="ru-RU" sz="3600" b="1" dirty="0" smtClean="0">
                <a:solidFill>
                  <a:srgbClr val="FF0000"/>
                </a:solidFill>
              </a:rPr>
              <a:t>         9 – 2 = </a:t>
            </a:r>
            <a:r>
              <a:rPr lang="ru-RU" sz="3600" b="1" dirty="0" smtClean="0">
                <a:solidFill>
                  <a:srgbClr val="002060"/>
                </a:solidFill>
              </a:rPr>
              <a:t>7 </a:t>
            </a:r>
            <a:r>
              <a:rPr lang="ru-RU" sz="3600" b="1" dirty="0" smtClean="0">
                <a:solidFill>
                  <a:srgbClr val="FF0000"/>
                </a:solidFill>
              </a:rPr>
              <a:t>             6 – 3 =</a:t>
            </a:r>
            <a:r>
              <a:rPr lang="ru-RU" sz="3600" b="1" dirty="0" smtClean="0">
                <a:solidFill>
                  <a:srgbClr val="002060"/>
                </a:solidFill>
              </a:rPr>
              <a:t> 3</a:t>
            </a:r>
          </a:p>
          <a:p>
            <a:endParaRPr lang="ru-RU" sz="3600" dirty="0"/>
          </a:p>
          <a:p>
            <a:endParaRPr lang="ru-RU" sz="3600" dirty="0" smtClean="0"/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5 – 3 + 2 = </a:t>
            </a:r>
            <a:r>
              <a:rPr lang="ru-RU" sz="3600" b="1" dirty="0" smtClean="0">
                <a:solidFill>
                  <a:srgbClr val="FF0000"/>
                </a:solidFill>
              </a:rPr>
              <a:t>4 </a:t>
            </a:r>
            <a:r>
              <a:rPr lang="ru-RU" sz="3600" b="1" dirty="0" smtClean="0">
                <a:solidFill>
                  <a:srgbClr val="002060"/>
                </a:solidFill>
              </a:rPr>
              <a:t>                    5 +  4      9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   </a:t>
            </a:r>
            <a:r>
              <a:rPr lang="ru-RU" sz="3600" b="1" dirty="0" smtClean="0">
                <a:solidFill>
                  <a:srgbClr val="002060"/>
                </a:solidFill>
              </a:rPr>
              <a:t>7 + 1 – 3 = </a:t>
            </a:r>
            <a:r>
              <a:rPr lang="ru-RU" sz="3600" b="1" dirty="0" smtClean="0">
                <a:solidFill>
                  <a:srgbClr val="FF0000"/>
                </a:solidFill>
              </a:rPr>
              <a:t>5</a:t>
            </a:r>
            <a:r>
              <a:rPr lang="ru-RU" sz="3600" b="1" dirty="0" smtClean="0">
                <a:solidFill>
                  <a:srgbClr val="002060"/>
                </a:solidFill>
              </a:rPr>
              <a:t>                     7 – </a:t>
            </a:r>
            <a:r>
              <a:rPr lang="ru-RU" sz="3600" b="1" dirty="0">
                <a:solidFill>
                  <a:srgbClr val="002060"/>
                </a:solidFill>
              </a:rPr>
              <a:t>3  </a:t>
            </a:r>
            <a:r>
              <a:rPr lang="ru-RU" sz="3600" b="1" dirty="0" smtClean="0">
                <a:solidFill>
                  <a:srgbClr val="002060"/>
                </a:solidFill>
              </a:rPr>
              <a:t>     6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35087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47427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20" y="35224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9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69364" y="3777310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=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95713" y="48648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69364" y="5157192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&lt;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39552" y="3006882"/>
            <a:ext cx="8064896" cy="72008"/>
          </a:xfrm>
          <a:prstGeom prst="line">
            <a:avLst/>
          </a:prstGeom>
          <a:ln w="2857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55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006600"/>
                </a:solidFill>
                <a:latin typeface="Comic Sans MS" panose="030F0702030302020204" pitchFamily="66" charset="0"/>
              </a:rPr>
              <a:t>Карточка № </a:t>
            </a:r>
            <a:r>
              <a:rPr lang="en-US" sz="4000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3</a:t>
            </a:r>
            <a:r>
              <a:rPr lang="ru-RU" sz="4000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.</a:t>
            </a:r>
            <a:r>
              <a:rPr lang="en-US" sz="4000" dirty="0">
                <a:solidFill>
                  <a:srgbClr val="006600"/>
                </a:solidFill>
                <a:latin typeface="Comic Sans MS" panose="030F0702030302020204" pitchFamily="66" charset="0"/>
              </a:rPr>
              <a:t/>
            </a:r>
            <a:br>
              <a:rPr lang="en-US" sz="4000" dirty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3406" y="1556792"/>
            <a:ext cx="8051041" cy="4032448"/>
          </a:xfrm>
          <a:prstGeom prst="rect">
            <a:avLst/>
          </a:prstGeom>
          <a:solidFill>
            <a:schemeClr val="bg1"/>
          </a:solidFill>
          <a:ln w="31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1331640" y="2744715"/>
            <a:ext cx="2299167" cy="6842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50116" y="3319620"/>
            <a:ext cx="216024" cy="2880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563888" y="2636703"/>
            <a:ext cx="133838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472527" y="3219073"/>
            <a:ext cx="8515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3300"/>
                </a:solidFill>
              </a:rPr>
              <a:t>4</a:t>
            </a:r>
            <a:r>
              <a:rPr lang="ru-RU" sz="2800" b="1" dirty="0" smtClean="0">
                <a:solidFill>
                  <a:srgbClr val="003300"/>
                </a:solidFill>
              </a:rPr>
              <a:t>см</a:t>
            </a:r>
            <a:endParaRPr lang="ru-RU" sz="4000" b="1" dirty="0">
              <a:solidFill>
                <a:srgbClr val="00330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796136" y="2204864"/>
            <a:ext cx="1202432" cy="77038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5724128" y="2145967"/>
            <a:ext cx="144016" cy="14401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6921134" y="2852727"/>
            <a:ext cx="154868" cy="23413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672477" y="2717529"/>
            <a:ext cx="8515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3300"/>
                </a:solidFill>
              </a:rPr>
              <a:t>3</a:t>
            </a:r>
            <a:r>
              <a:rPr lang="ru-RU" sz="2800" b="1" dirty="0" smtClean="0">
                <a:solidFill>
                  <a:srgbClr val="003300"/>
                </a:solidFill>
              </a:rPr>
              <a:t>см</a:t>
            </a:r>
            <a:endParaRPr lang="ru-RU" sz="4000" b="1" dirty="0">
              <a:solidFill>
                <a:srgbClr val="003300"/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2195736" y="4725144"/>
            <a:ext cx="5112568" cy="7200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580112" y="63093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C:\Users\Пользователь\Desktop\Лена\рисунки\Рисунок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2469">
            <a:off x="6921134" y="4522040"/>
            <a:ext cx="2144445" cy="197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90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6600"/>
                </a:solidFill>
                <a:latin typeface="Comic Sans MS" panose="030F0702030302020204" pitchFamily="66" charset="0"/>
              </a:rPr>
              <a:t>Карточка № </a:t>
            </a:r>
            <a:r>
              <a:rPr lang="ru-RU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4.</a:t>
            </a:r>
            <a:r>
              <a:rPr lang="ru-RU" dirty="0">
                <a:solidFill>
                  <a:srgbClr val="006600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endParaRPr lang="ru-RU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340836"/>
            <a:ext cx="1152128" cy="110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942" y="3395879"/>
            <a:ext cx="1314817" cy="1257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758" y="3224830"/>
            <a:ext cx="1023665" cy="120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572" y="2263356"/>
            <a:ext cx="1184373" cy="113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2295683"/>
            <a:ext cx="1184374" cy="113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33665"/>
            <a:ext cx="1152128" cy="166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28590" y="4669935"/>
            <a:ext cx="3455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3300"/>
                </a:solidFill>
                <a:latin typeface="Comic Sans MS" panose="030F0702030302020204" pitchFamily="66" charset="0"/>
              </a:rPr>
              <a:t>6 – 1 = 5</a:t>
            </a:r>
            <a:endParaRPr lang="ru-RU" sz="4000" b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01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34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14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Уменьшить на 3</a:t>
            </a:r>
            <a:br>
              <a:rPr lang="ru-RU" dirty="0" smtClean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/>
            </a:r>
            <a:b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204864"/>
            <a:ext cx="7776864" cy="3096344"/>
          </a:xfrm>
          <a:prstGeom prst="rect">
            <a:avLst/>
          </a:prstGeom>
          <a:solidFill>
            <a:schemeClr val="bg1"/>
          </a:solidFill>
          <a:ln w="31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64829" y="2492896"/>
            <a:ext cx="340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8</a:t>
            </a:r>
            <a:r>
              <a:rPr lang="en-US" sz="4000" dirty="0" smtClean="0"/>
              <a:t>    </a:t>
            </a:r>
            <a:r>
              <a:rPr lang="ru-RU" sz="4000" dirty="0"/>
              <a:t>6</a:t>
            </a:r>
            <a:r>
              <a:rPr lang="en-US" sz="4000" dirty="0" smtClean="0"/>
              <a:t>    </a:t>
            </a:r>
            <a:r>
              <a:rPr lang="ru-RU" sz="4000" dirty="0" smtClean="0"/>
              <a:t>4</a:t>
            </a:r>
            <a:r>
              <a:rPr lang="en-US" sz="4000" dirty="0" smtClean="0"/>
              <a:t>    5    </a:t>
            </a:r>
            <a:r>
              <a:rPr lang="ru-RU" sz="4000" dirty="0"/>
              <a:t>3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56388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28396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88482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652120" y="2499553"/>
            <a:ext cx="0" cy="1512168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4380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72200" y="2492896"/>
            <a:ext cx="0" cy="1512168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843808" y="3255637"/>
            <a:ext cx="3528392" cy="0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964829" y="339909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60702" y="338452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85828" y="339909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18101" y="339930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2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05672" y="341407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smtClean="0">
                <a:solidFill>
                  <a:srgbClr val="FF0000"/>
                </a:solidFill>
              </a:rPr>
              <a:t>0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Пользователь\Desktop\Лена\рисунки\Рисунок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90539"/>
            <a:ext cx="2054225" cy="220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1052736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3300"/>
                </a:solidFill>
                <a:latin typeface="Comic Sans MS" panose="030F0702030302020204" pitchFamily="66" charset="0"/>
              </a:rPr>
              <a:t>-3</a:t>
            </a:r>
            <a:endParaRPr lang="ru-RU" sz="4000" b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22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/>
            </a:r>
            <a:b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endParaRPr lang="ru-RU" sz="7300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595361"/>
            <a:ext cx="6694962" cy="3679778"/>
          </a:xfrm>
          <a:prstGeom prst="rect">
            <a:avLst/>
          </a:prstGeom>
          <a:solidFill>
            <a:schemeClr val="bg1"/>
          </a:solidFill>
          <a:ln w="31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44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2060848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000" dirty="0" smtClean="0"/>
          </a:p>
          <a:p>
            <a:r>
              <a:rPr lang="en-US" sz="4000" dirty="0" smtClean="0"/>
              <a:t>    </a:t>
            </a:r>
            <a:r>
              <a:rPr lang="ru-RU" sz="4000" dirty="0" smtClean="0"/>
              <a:t>5</a:t>
            </a:r>
            <a:r>
              <a:rPr lang="en-US" sz="4000" dirty="0" smtClean="0"/>
              <a:t>       8            </a:t>
            </a:r>
            <a:r>
              <a:rPr lang="ru-RU" sz="4000" dirty="0"/>
              <a:t>7</a:t>
            </a:r>
            <a:r>
              <a:rPr lang="ru-RU" sz="4000" dirty="0" smtClean="0"/>
              <a:t>      </a:t>
            </a:r>
            <a:r>
              <a:rPr lang="en-US" sz="4000" dirty="0" smtClean="0"/>
              <a:t>6  </a:t>
            </a:r>
          </a:p>
          <a:p>
            <a:r>
              <a:rPr lang="en-US" sz="4000" dirty="0" smtClean="0"/>
              <a:t>    </a:t>
            </a:r>
            <a:r>
              <a:rPr lang="ru-RU" sz="4000" dirty="0" smtClean="0"/>
              <a:t>9</a:t>
            </a:r>
            <a:r>
              <a:rPr lang="en-US" sz="4000" dirty="0" smtClean="0"/>
              <a:t>       5            3      </a:t>
            </a:r>
            <a:r>
              <a:rPr lang="ru-RU" sz="4000" dirty="0" smtClean="0"/>
              <a:t>4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2652603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6600"/>
                </a:solidFill>
              </a:rPr>
              <a:t>&lt;</a:t>
            </a:r>
            <a:endParaRPr lang="ru-RU" sz="4000" b="1" dirty="0">
              <a:solidFill>
                <a:srgbClr val="00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75240" y="329195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6600"/>
                </a:solidFill>
              </a:rPr>
              <a:t>&gt;</a:t>
            </a:r>
            <a:endParaRPr lang="ru-RU" sz="4000" b="1" dirty="0">
              <a:solidFill>
                <a:srgbClr val="00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2652603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6600"/>
                </a:solidFill>
              </a:rPr>
              <a:t>&gt;</a:t>
            </a:r>
            <a:endParaRPr lang="ru-RU" sz="4000" b="1" dirty="0">
              <a:solidFill>
                <a:srgbClr val="00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329195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6600"/>
                </a:solidFill>
              </a:rPr>
              <a:t>&lt;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1028" name="Picture 4" descr="C:\Users\Пользователь\Desktop\Лена\рисунки\мальчи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011" y="4509120"/>
            <a:ext cx="1640163" cy="170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84856" y="241144"/>
            <a:ext cx="651140" cy="1492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300" b="1" dirty="0" smtClean="0">
                <a:solidFill>
                  <a:srgbClr val="006600"/>
                </a:solidFill>
              </a:rPr>
              <a:t>&lt;</a:t>
            </a:r>
            <a:r>
              <a:rPr lang="ru-RU" sz="7300" b="1" dirty="0">
                <a:solidFill>
                  <a:srgbClr val="006600"/>
                </a:solidFill>
              </a:rPr>
              <a:t/>
            </a:r>
            <a:br>
              <a:rPr lang="ru-RU" sz="7300" b="1" dirty="0">
                <a:solidFill>
                  <a:srgbClr val="006600"/>
                </a:solidFill>
              </a:rPr>
            </a:b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29842" y="241144"/>
            <a:ext cx="651140" cy="12157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300" b="1" dirty="0">
                <a:solidFill>
                  <a:srgbClr val="006600"/>
                </a:solidFill>
              </a:rPr>
              <a:t>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78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424936" cy="568863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</a:t>
            </a:r>
            <a:r>
              <a:rPr lang="ru-RU" sz="4000" b="1" dirty="0" smtClean="0">
                <a:solidFill>
                  <a:srgbClr val="FF0000"/>
                </a:solidFill>
              </a:rPr>
              <a:t>9 – 3 =                  </a:t>
            </a:r>
            <a:r>
              <a:rPr lang="ru-RU" sz="4000" b="1" dirty="0">
                <a:solidFill>
                  <a:srgbClr val="FF0000"/>
                </a:solidFill>
              </a:rPr>
              <a:t>7</a:t>
            </a:r>
            <a:r>
              <a:rPr lang="ru-RU" sz="4000" b="1" dirty="0" smtClean="0">
                <a:solidFill>
                  <a:srgbClr val="FF0000"/>
                </a:solidFill>
              </a:rPr>
              <a:t> + 2  =              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                4 + 4 =                   6 – 3 =               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  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  </a:t>
            </a:r>
            <a:r>
              <a:rPr lang="ru-RU" sz="4000" b="1" dirty="0">
                <a:solidFill>
                  <a:srgbClr val="002060"/>
                </a:solidFill>
              </a:rPr>
              <a:t>6</a:t>
            </a:r>
            <a:r>
              <a:rPr lang="ru-RU" sz="4000" b="1" dirty="0" smtClean="0">
                <a:solidFill>
                  <a:srgbClr val="002060"/>
                </a:solidFill>
              </a:rPr>
              <a:t> – 2 + 3 =                      6 +  2 ∙ 7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  8 – 5 =                       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  </a:t>
            </a:r>
            <a:r>
              <a:rPr lang="en-US" sz="4000" b="1" dirty="0" smtClean="0">
                <a:solidFill>
                  <a:srgbClr val="002060"/>
                </a:solidFill>
              </a:rPr>
              <a:t>7</a:t>
            </a:r>
            <a:r>
              <a:rPr lang="ru-RU" sz="4000" b="1" dirty="0" smtClean="0">
                <a:solidFill>
                  <a:srgbClr val="002060"/>
                </a:solidFill>
              </a:rPr>
              <a:t>  ∙  </a:t>
            </a:r>
            <a:r>
              <a:rPr lang="en-US" sz="4000" b="1" dirty="0" smtClean="0">
                <a:solidFill>
                  <a:srgbClr val="002060"/>
                </a:solidFill>
              </a:rPr>
              <a:t>9</a:t>
            </a:r>
            <a:endParaRPr lang="ru-RU" sz="4000" b="1" dirty="0">
              <a:solidFill>
                <a:srgbClr val="00206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92235" y="3123100"/>
            <a:ext cx="7992888" cy="0"/>
          </a:xfrm>
          <a:prstGeom prst="line">
            <a:avLst/>
          </a:prstGeom>
          <a:ln w="2857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45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424936" cy="568863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</a:t>
            </a:r>
            <a:r>
              <a:rPr lang="ru-RU" sz="4000" b="1" dirty="0" smtClean="0">
                <a:solidFill>
                  <a:srgbClr val="FF0000"/>
                </a:solidFill>
              </a:rPr>
              <a:t>9 – 3 = </a:t>
            </a:r>
            <a:r>
              <a:rPr lang="ru-RU" sz="4000" b="1" dirty="0" smtClean="0">
                <a:solidFill>
                  <a:srgbClr val="002060"/>
                </a:solidFill>
              </a:rPr>
              <a:t>6</a:t>
            </a:r>
            <a:r>
              <a:rPr lang="ru-RU" sz="4000" b="1" dirty="0" smtClean="0">
                <a:solidFill>
                  <a:srgbClr val="FF0000"/>
                </a:solidFill>
              </a:rPr>
              <a:t>                 </a:t>
            </a:r>
            <a:r>
              <a:rPr lang="ru-RU" sz="4000" b="1" dirty="0">
                <a:solidFill>
                  <a:srgbClr val="FF0000"/>
                </a:solidFill>
              </a:rPr>
              <a:t>7</a:t>
            </a:r>
            <a:r>
              <a:rPr lang="ru-RU" sz="4000" b="1" dirty="0" smtClean="0">
                <a:solidFill>
                  <a:srgbClr val="FF0000"/>
                </a:solidFill>
              </a:rPr>
              <a:t> + 2  = </a:t>
            </a:r>
            <a:r>
              <a:rPr lang="ru-RU" sz="4000" b="1" dirty="0" smtClean="0">
                <a:solidFill>
                  <a:srgbClr val="002060"/>
                </a:solidFill>
              </a:rPr>
              <a:t>9</a:t>
            </a:r>
            <a:r>
              <a:rPr lang="ru-RU" sz="4000" b="1" dirty="0" smtClean="0">
                <a:solidFill>
                  <a:srgbClr val="FF0000"/>
                </a:solidFill>
              </a:rPr>
              <a:t>             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              4 + 4 = </a:t>
            </a:r>
            <a:r>
              <a:rPr lang="ru-RU" sz="4000" b="1" dirty="0" smtClean="0">
                <a:solidFill>
                  <a:srgbClr val="002060"/>
                </a:solidFill>
              </a:rPr>
              <a:t>8</a:t>
            </a:r>
            <a:r>
              <a:rPr lang="ru-RU" sz="4000" b="1" dirty="0" smtClean="0">
                <a:solidFill>
                  <a:srgbClr val="FF0000"/>
                </a:solidFill>
              </a:rPr>
              <a:t>                 6 – 3 = </a:t>
            </a:r>
            <a:r>
              <a:rPr lang="ru-RU" sz="4000" b="1" dirty="0" smtClean="0">
                <a:solidFill>
                  <a:srgbClr val="002060"/>
                </a:solidFill>
              </a:rPr>
              <a:t>3</a:t>
            </a:r>
            <a:r>
              <a:rPr lang="ru-RU" sz="4000" b="1" dirty="0" smtClean="0">
                <a:solidFill>
                  <a:srgbClr val="FF0000"/>
                </a:solidFill>
              </a:rPr>
              <a:t>               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  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  </a:t>
            </a:r>
            <a:r>
              <a:rPr lang="ru-RU" sz="4000" b="1" dirty="0">
                <a:solidFill>
                  <a:srgbClr val="002060"/>
                </a:solidFill>
              </a:rPr>
              <a:t>6</a:t>
            </a:r>
            <a:r>
              <a:rPr lang="ru-RU" sz="4000" b="1" dirty="0" smtClean="0">
                <a:solidFill>
                  <a:srgbClr val="002060"/>
                </a:solidFill>
              </a:rPr>
              <a:t> – 2 + 3 =                      6 +  2     7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  8 – 5 =                       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     </a:t>
            </a:r>
            <a:r>
              <a:rPr lang="en-US" sz="4000" b="1" dirty="0" smtClean="0">
                <a:solidFill>
                  <a:srgbClr val="002060"/>
                </a:solidFill>
              </a:rPr>
              <a:t>7</a:t>
            </a:r>
            <a:r>
              <a:rPr lang="ru-RU" sz="4000" b="1" dirty="0" smtClean="0">
                <a:solidFill>
                  <a:srgbClr val="002060"/>
                </a:solidFill>
              </a:rPr>
              <a:t>     </a:t>
            </a:r>
            <a:r>
              <a:rPr lang="en-US" sz="4000" b="1" dirty="0" smtClean="0">
                <a:solidFill>
                  <a:srgbClr val="002060"/>
                </a:solidFill>
              </a:rPr>
              <a:t> 9</a:t>
            </a:r>
            <a:endParaRPr lang="ru-RU" sz="4000" b="1" dirty="0">
              <a:solidFill>
                <a:srgbClr val="00206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92235" y="3123100"/>
            <a:ext cx="7992888" cy="0"/>
          </a:xfrm>
          <a:prstGeom prst="line">
            <a:avLst/>
          </a:prstGeom>
          <a:ln w="2857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619672" y="35730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21696" y="39330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7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464094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35730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288" y="3933056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&gt;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60375" y="4640942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&lt;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1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67544" y="847622"/>
            <a:ext cx="7992888" cy="547260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87824" y="1475495"/>
            <a:ext cx="8640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 dirty="0" smtClean="0">
                <a:solidFill>
                  <a:srgbClr val="002060"/>
                </a:solidFill>
              </a:rPr>
              <a:t>?</a:t>
            </a:r>
            <a:endParaRPr lang="ru-RU" sz="15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3068960"/>
            <a:ext cx="81144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dirty="0" smtClean="0">
                <a:solidFill>
                  <a:srgbClr val="002060"/>
                </a:solidFill>
              </a:rPr>
              <a:t>!</a:t>
            </a:r>
            <a:endParaRPr lang="ru-RU" sz="15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6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74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/>
            </a:r>
            <a:b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endParaRPr lang="ru-RU" sz="7300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595361"/>
            <a:ext cx="6694962" cy="3679778"/>
          </a:xfrm>
          <a:prstGeom prst="rect">
            <a:avLst/>
          </a:prstGeom>
          <a:solidFill>
            <a:schemeClr val="bg1"/>
          </a:solidFill>
          <a:ln w="31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</a:rPr>
              <a:t>44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060848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prstClr val="black"/>
              </a:solidFill>
            </a:endParaRPr>
          </a:p>
          <a:p>
            <a:r>
              <a:rPr lang="en-US" sz="4000" dirty="0" smtClean="0">
                <a:solidFill>
                  <a:prstClr val="black"/>
                </a:solidFill>
              </a:rPr>
              <a:t>    </a:t>
            </a:r>
            <a:r>
              <a:rPr lang="ru-RU" sz="4000" dirty="0" smtClean="0">
                <a:solidFill>
                  <a:prstClr val="black"/>
                </a:solidFill>
              </a:rPr>
              <a:t>5</a:t>
            </a:r>
            <a:r>
              <a:rPr lang="en-US" sz="4000" dirty="0" smtClean="0">
                <a:solidFill>
                  <a:prstClr val="black"/>
                </a:solidFill>
              </a:rPr>
              <a:t>       8            </a:t>
            </a:r>
            <a:r>
              <a:rPr lang="ru-RU" sz="4000" dirty="0">
                <a:solidFill>
                  <a:prstClr val="black"/>
                </a:solidFill>
              </a:rPr>
              <a:t>7</a:t>
            </a:r>
            <a:r>
              <a:rPr lang="ru-RU" sz="4000" dirty="0" smtClean="0">
                <a:solidFill>
                  <a:prstClr val="black"/>
                </a:solidFill>
              </a:rPr>
              <a:t>      </a:t>
            </a:r>
            <a:r>
              <a:rPr lang="en-US" sz="4000" dirty="0" smtClean="0">
                <a:solidFill>
                  <a:prstClr val="black"/>
                </a:solidFill>
              </a:rPr>
              <a:t>6  </a:t>
            </a:r>
          </a:p>
          <a:p>
            <a:r>
              <a:rPr lang="en-US" sz="4000" dirty="0" smtClean="0">
                <a:solidFill>
                  <a:prstClr val="black"/>
                </a:solidFill>
              </a:rPr>
              <a:t>    </a:t>
            </a:r>
            <a:r>
              <a:rPr lang="ru-RU" sz="4000" dirty="0" smtClean="0">
                <a:solidFill>
                  <a:prstClr val="black"/>
                </a:solidFill>
              </a:rPr>
              <a:t>9</a:t>
            </a:r>
            <a:r>
              <a:rPr lang="en-US" sz="4000" dirty="0" smtClean="0">
                <a:solidFill>
                  <a:prstClr val="black"/>
                </a:solidFill>
              </a:rPr>
              <a:t>       5            3      </a:t>
            </a:r>
            <a:r>
              <a:rPr lang="ru-RU" sz="4000" dirty="0" smtClean="0">
                <a:solidFill>
                  <a:prstClr val="black"/>
                </a:solidFill>
              </a:rPr>
              <a:t>4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1028" name="Picture 4" descr="C:\Users\Пользователь\Desktop\Лена\рисунки\мальчи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011" y="4509120"/>
            <a:ext cx="1640163" cy="170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84856" y="241144"/>
            <a:ext cx="651140" cy="1492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300" b="1" dirty="0" smtClean="0">
                <a:solidFill>
                  <a:srgbClr val="006600"/>
                </a:solidFill>
              </a:rPr>
              <a:t>&lt;</a:t>
            </a:r>
            <a:r>
              <a:rPr lang="ru-RU" sz="7300" b="1" dirty="0">
                <a:solidFill>
                  <a:srgbClr val="006600"/>
                </a:solidFill>
              </a:rPr>
              <a:t/>
            </a:r>
            <a:br>
              <a:rPr lang="ru-RU" sz="7300" b="1" dirty="0">
                <a:solidFill>
                  <a:srgbClr val="006600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29842" y="241144"/>
            <a:ext cx="651140" cy="12157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300" b="1" dirty="0">
                <a:solidFill>
                  <a:srgbClr val="006600"/>
                </a:solidFill>
              </a:rPr>
              <a:t>&gt;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32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368" y="903521"/>
            <a:ext cx="8363272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Уменьшить на 3</a:t>
            </a:r>
            <a:br>
              <a:rPr lang="ru-RU" dirty="0" smtClean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/>
            </a:r>
            <a:br>
              <a:rPr lang="en-US" dirty="0" smtClean="0">
                <a:solidFill>
                  <a:srgbClr val="006600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0082" y="1652610"/>
            <a:ext cx="7776864" cy="3096344"/>
          </a:xfrm>
          <a:prstGeom prst="rect">
            <a:avLst/>
          </a:prstGeom>
          <a:solidFill>
            <a:schemeClr val="bg1"/>
          </a:solidFill>
          <a:ln w="31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64829" y="2492896"/>
            <a:ext cx="340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prstClr val="black"/>
                </a:solidFill>
              </a:rPr>
              <a:t>8</a:t>
            </a:r>
            <a:r>
              <a:rPr lang="en-US" sz="4000" dirty="0" smtClean="0">
                <a:solidFill>
                  <a:prstClr val="black"/>
                </a:solidFill>
              </a:rPr>
              <a:t>    </a:t>
            </a:r>
            <a:r>
              <a:rPr lang="ru-RU" sz="4000" dirty="0">
                <a:solidFill>
                  <a:prstClr val="black"/>
                </a:solidFill>
              </a:rPr>
              <a:t>6</a:t>
            </a:r>
            <a:r>
              <a:rPr lang="en-US" sz="4000" dirty="0" smtClean="0">
                <a:solidFill>
                  <a:prstClr val="black"/>
                </a:solidFill>
              </a:rPr>
              <a:t>    </a:t>
            </a:r>
            <a:r>
              <a:rPr lang="ru-RU" sz="4000" dirty="0" smtClean="0">
                <a:solidFill>
                  <a:prstClr val="black"/>
                </a:solidFill>
              </a:rPr>
              <a:t>4</a:t>
            </a:r>
            <a:r>
              <a:rPr lang="en-US" sz="4000" dirty="0" smtClean="0">
                <a:solidFill>
                  <a:prstClr val="black"/>
                </a:solidFill>
              </a:rPr>
              <a:t>    5    </a:t>
            </a:r>
            <a:r>
              <a:rPr lang="ru-RU" sz="4000" dirty="0">
                <a:solidFill>
                  <a:prstClr val="black"/>
                </a:solidFill>
              </a:rPr>
              <a:t>3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56388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28396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88482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652120" y="2499553"/>
            <a:ext cx="0" cy="1512168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43808" y="2492896"/>
            <a:ext cx="0" cy="1512168"/>
          </a:xfrm>
          <a:prstGeom prst="line">
            <a:avLst/>
          </a:prstGeom>
          <a:ln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72200" y="2492896"/>
            <a:ext cx="0" cy="1512168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843808" y="3255637"/>
            <a:ext cx="3528392" cy="0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Пользователь\Desktop\Лена\рисунки\Рисунок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90539"/>
            <a:ext cx="2054225" cy="220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5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286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Уменьшить на 3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Уменьшить на 3  </vt:lpstr>
      <vt:lpstr>Презентация PowerPoint</vt:lpstr>
      <vt:lpstr>Презентация PowerPoint</vt:lpstr>
      <vt:lpstr>Презентация PowerPoint</vt:lpstr>
      <vt:lpstr>Карточка № 3. </vt:lpstr>
      <vt:lpstr>Карточка № 4.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Карточка № 2. &lt; &gt; =  4 ∙ 8          4 + 1 ∙ 6                 7 ∙ 5           3 + 2  ∙ 4</dc:title>
  <dc:creator>Пользователь</dc:creator>
  <cp:lastModifiedBy>Пользователь</cp:lastModifiedBy>
  <cp:revision>49</cp:revision>
  <dcterms:created xsi:type="dcterms:W3CDTF">2013-11-06T18:21:46Z</dcterms:created>
  <dcterms:modified xsi:type="dcterms:W3CDTF">2014-01-07T20:20:04Z</dcterms:modified>
</cp:coreProperties>
</file>